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0" r:id="rId3"/>
    <p:sldId id="351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ESTRATEGICO </a:t>
            </a:r>
          </a:p>
          <a:p>
            <a:pPr>
              <a:defRPr/>
            </a:pPr>
            <a:r>
              <a:rPr lang="en-US" baseline="0"/>
              <a:t>IV TRIMESTRE 2017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(2).xlsx]Hoja1'!$D$8</c:f>
            </c:numRef>
          </c:val>
          <c:extLst>
            <c:ext xmlns:c16="http://schemas.microsoft.com/office/drawing/2014/chart" uri="{C3380CC4-5D6E-409C-BE32-E72D297353CC}">
              <c16:uniqueId val="{00000000-DC5E-4B7A-A2D2-85C491FC08CE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(2).xlsx]Hoja1'!$E$8</c:f>
            </c:numRef>
          </c:val>
          <c:extLst>
            <c:ext xmlns:c16="http://schemas.microsoft.com/office/drawing/2014/chart" uri="{C3380CC4-5D6E-409C-BE32-E72D297353CC}">
              <c16:uniqueId val="{00000001-DC5E-4B7A-A2D2-85C491FC08CE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(2).xlsx]Hoja1'!$F$8</c:f>
            </c:numRef>
          </c:val>
          <c:extLst>
            <c:ext xmlns:c16="http://schemas.microsoft.com/office/drawing/2014/chart" uri="{C3380CC4-5D6E-409C-BE32-E72D297353CC}">
              <c16:uniqueId val="{00000002-DC5E-4B7A-A2D2-85C491FC08CE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(2).xlsx]Hoja1'!$G$8</c:f>
            </c:numRef>
          </c:val>
          <c:extLst>
            <c:ext xmlns:c16="http://schemas.microsoft.com/office/drawing/2014/chart" uri="{C3380CC4-5D6E-409C-BE32-E72D297353CC}">
              <c16:uniqueId val="{00000003-DC5E-4B7A-A2D2-85C491FC08CE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(2).xlsx]Hoja1'!$H$8</c:f>
            </c:numRef>
          </c:val>
          <c:extLst>
            <c:ext xmlns:c16="http://schemas.microsoft.com/office/drawing/2014/chart" uri="{C3380CC4-5D6E-409C-BE32-E72D297353CC}">
              <c16:uniqueId val="{00000004-DC5E-4B7A-A2D2-85C491FC08CE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(2).xlsx]Hoja1'!$I$8</c:f>
            </c:numRef>
          </c:val>
          <c:extLst>
            <c:ext xmlns:c16="http://schemas.microsoft.com/office/drawing/2014/chart" uri="{C3380CC4-5D6E-409C-BE32-E72D297353CC}">
              <c16:uniqueId val="{00000005-DC5E-4B7A-A2D2-85C491FC08CE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(2).xlsx]Hoja1'!$J$8</c:f>
              <c:numCache>
                <c:formatCode>0%</c:formatCode>
                <c:ptCount val="1"/>
                <c:pt idx="0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5E-4B7A-A2D2-85C491FC08CE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(2).xlsx]Hoja1'!$K$8</c:f>
            </c:numRef>
          </c:val>
          <c:extLst>
            <c:ext xmlns:c16="http://schemas.microsoft.com/office/drawing/2014/chart" uri="{C3380CC4-5D6E-409C-BE32-E72D297353CC}">
              <c16:uniqueId val="{00000007-DC5E-4B7A-A2D2-85C491FC08CE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(2).xlsx]Hoja1'!$L$8</c:f>
            </c:numRef>
          </c:val>
          <c:extLst>
            <c:ext xmlns:c16="http://schemas.microsoft.com/office/drawing/2014/chart" uri="{C3380CC4-5D6E-409C-BE32-E72D297353CC}">
              <c16:uniqueId val="{00000008-DC5E-4B7A-A2D2-85C491FC08CE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(2).xlsx]Hoja1'!$M$8</c:f>
            </c:numRef>
          </c:val>
          <c:extLst>
            <c:ext xmlns:c16="http://schemas.microsoft.com/office/drawing/2014/chart" uri="{C3380CC4-5D6E-409C-BE32-E72D297353CC}">
              <c16:uniqueId val="{00000009-DC5E-4B7A-A2D2-85C491FC08CE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(2).xlsx]Hoja1'!$N$8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C5E-4B7A-A2D2-85C491FC0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4209167"/>
        <c:axId val="1454213327"/>
        <c:axId val="0"/>
      </c:bar3DChart>
      <c:catAx>
        <c:axId val="1454209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213327"/>
        <c:crosses val="autoZero"/>
        <c:auto val="1"/>
        <c:lblAlgn val="ctr"/>
        <c:lblOffset val="100"/>
        <c:noMultiLvlLbl val="0"/>
      </c:catAx>
      <c:valAx>
        <c:axId val="145421332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209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 PLAN DE ACCIÓN </a:t>
            </a:r>
          </a:p>
          <a:p>
            <a:pPr>
              <a:defRPr/>
            </a:pPr>
            <a:r>
              <a:rPr lang="en-US"/>
              <a:t>IV TRIMESTRE</a:t>
            </a:r>
            <a:r>
              <a:rPr lang="en-US" baseline="0"/>
              <a:t> 2017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A9A8-4E2B-854F-68F83A9F3631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A9A8-4E2B-854F-68F83A9F3631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A9A8-4E2B-854F-68F83A9F3631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A9A8-4E2B-854F-68F83A9F3631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A9A8-4E2B-854F-68F83A9F3631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A9A8-4E2B-854F-68F83A9F3631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  <c:numCache>
                <c:formatCode>0%</c:formatCode>
                <c:ptCount val="1"/>
                <c:pt idx="0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A8-4E2B-854F-68F83A9F3631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A9A8-4E2B-854F-68F83A9F3631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A9A8-4E2B-854F-68F83A9F3631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A9A8-4E2B-854F-68F83A9F3631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A8-4E2B-854F-68F83A9F3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0263647"/>
        <c:axId val="1450252415"/>
        <c:axId val="0"/>
      </c:bar3DChart>
      <c:catAx>
        <c:axId val="145026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0252415"/>
        <c:crosses val="autoZero"/>
        <c:auto val="1"/>
        <c:lblAlgn val="ctr"/>
        <c:lblOffset val="100"/>
        <c:noMultiLvlLbl val="0"/>
      </c:catAx>
      <c:valAx>
        <c:axId val="145025241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026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 PLAN SECTORIAL </a:t>
            </a:r>
          </a:p>
          <a:p>
            <a:pPr>
              <a:defRPr/>
            </a:pPr>
            <a:r>
              <a:rPr lang="en-US"/>
              <a:t>IV</a:t>
            </a:r>
            <a:r>
              <a:rPr lang="en-US" baseline="0"/>
              <a:t> TRIMESTRE 2017</a:t>
            </a:r>
            <a:endParaRPr lang="en-US"/>
          </a:p>
        </c:rich>
      </c:tx>
      <c:layout>
        <c:manualLayout>
          <c:xMode val="edge"/>
          <c:yMode val="edge"/>
          <c:x val="0.30380555555555555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(2).xlsx]Hoja1'!$D$10</c:f>
            </c:numRef>
          </c:val>
          <c:extLst>
            <c:ext xmlns:c16="http://schemas.microsoft.com/office/drawing/2014/chart" uri="{C3380CC4-5D6E-409C-BE32-E72D297353CC}">
              <c16:uniqueId val="{00000000-1F73-4541-887F-C22FE93DD033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(2).xlsx]Hoja1'!$E$10</c:f>
            </c:numRef>
          </c:val>
          <c:extLst>
            <c:ext xmlns:c16="http://schemas.microsoft.com/office/drawing/2014/chart" uri="{C3380CC4-5D6E-409C-BE32-E72D297353CC}">
              <c16:uniqueId val="{00000001-1F73-4541-887F-C22FE93DD033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(2).xlsx]Hoja1'!$F$10</c:f>
            </c:numRef>
          </c:val>
          <c:extLst>
            <c:ext xmlns:c16="http://schemas.microsoft.com/office/drawing/2014/chart" uri="{C3380CC4-5D6E-409C-BE32-E72D297353CC}">
              <c16:uniqueId val="{00000002-1F73-4541-887F-C22FE93DD033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(2).xlsx]Hoja1'!$G$10</c:f>
            </c:numRef>
          </c:val>
          <c:extLst>
            <c:ext xmlns:c16="http://schemas.microsoft.com/office/drawing/2014/chart" uri="{C3380CC4-5D6E-409C-BE32-E72D297353CC}">
              <c16:uniqueId val="{00000003-1F73-4541-887F-C22FE93DD033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(2).xlsx]Hoja1'!$H$10</c:f>
            </c:numRef>
          </c:val>
          <c:extLst>
            <c:ext xmlns:c16="http://schemas.microsoft.com/office/drawing/2014/chart" uri="{C3380CC4-5D6E-409C-BE32-E72D297353CC}">
              <c16:uniqueId val="{00000004-1F73-4541-887F-C22FE93DD033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(2).xlsx]Hoja1'!$I$10</c:f>
            </c:numRef>
          </c:val>
          <c:extLst>
            <c:ext xmlns:c16="http://schemas.microsoft.com/office/drawing/2014/chart" uri="{C3380CC4-5D6E-409C-BE32-E72D297353CC}">
              <c16:uniqueId val="{00000005-1F73-4541-887F-C22FE93DD033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(2).xlsx]Hoja1'!$J$10</c:f>
              <c:numCache>
                <c:formatCode>0%</c:formatCode>
                <c:ptCount val="1"/>
                <c:pt idx="0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73-4541-887F-C22FE93DD033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(2).xlsx]Hoja1'!$K$10</c:f>
            </c:numRef>
          </c:val>
          <c:extLst>
            <c:ext xmlns:c16="http://schemas.microsoft.com/office/drawing/2014/chart" uri="{C3380CC4-5D6E-409C-BE32-E72D297353CC}">
              <c16:uniqueId val="{00000007-1F73-4541-887F-C22FE93DD033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(2).xlsx]Hoja1'!$L$10</c:f>
            </c:numRef>
          </c:val>
          <c:extLst>
            <c:ext xmlns:c16="http://schemas.microsoft.com/office/drawing/2014/chart" uri="{C3380CC4-5D6E-409C-BE32-E72D297353CC}">
              <c16:uniqueId val="{00000008-1F73-4541-887F-C22FE93DD033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(2).xlsx]Hoja1'!$M$10</c:f>
            </c:numRef>
          </c:val>
          <c:extLst>
            <c:ext xmlns:c16="http://schemas.microsoft.com/office/drawing/2014/chart" uri="{C3380CC4-5D6E-409C-BE32-E72D297353CC}">
              <c16:uniqueId val="{00000009-1F73-4541-887F-C22FE93DD033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(2).xlsx]Hoja1'!$N$10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73-4541-887F-C22FE93DD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8427071"/>
        <c:axId val="1454210415"/>
        <c:axId val="0"/>
      </c:bar3DChart>
      <c:catAx>
        <c:axId val="1688427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210415"/>
        <c:crosses val="autoZero"/>
        <c:auto val="1"/>
        <c:lblAlgn val="ctr"/>
        <c:lblOffset val="100"/>
        <c:noMultiLvlLbl val="0"/>
      </c:catAx>
      <c:valAx>
        <c:axId val="145421041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8427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IV </a:t>
            </a:r>
            <a:r>
              <a:rPr lang="es-CO" b="1" dirty="0"/>
              <a:t>TRIMESTRE 2017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33670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ESTRATEGICO</a:t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2017</a:t>
            </a:r>
            <a:endParaRPr lang="en-US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181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IV </a:t>
            </a:r>
            <a:r>
              <a:rPr lang="es-ES" b="1" dirty="0" smtClean="0"/>
              <a:t>TRIMESTRE 2017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636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</a:t>
            </a:r>
            <a:br>
              <a:rPr lang="es-ES" b="1" dirty="0" smtClean="0"/>
            </a:br>
            <a:r>
              <a:rPr lang="es-ES" b="1" smtClean="0"/>
              <a:t> </a:t>
            </a:r>
            <a:r>
              <a:rPr lang="es-ES" b="1" smtClean="0"/>
              <a:t>IV </a:t>
            </a:r>
            <a:r>
              <a:rPr lang="es-ES" b="1" dirty="0" smtClean="0"/>
              <a:t>TRIMESTRE 2017</a:t>
            </a:r>
            <a:endParaRPr lang="en-US" b="1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10702</TotalTime>
  <Words>39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IV TRIMESTRE 2017</vt:lpstr>
      <vt:lpstr>AVANCES PLAN DE ACCION  IV TRIMESTRE 2017</vt:lpstr>
      <vt:lpstr>AVANCES PLAN SECTORIAL  IV TRIMESTRE 2017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175</cp:revision>
  <cp:lastPrinted>2012-12-13T14:01:17Z</cp:lastPrinted>
  <dcterms:created xsi:type="dcterms:W3CDTF">2012-12-10T14:54:50Z</dcterms:created>
  <dcterms:modified xsi:type="dcterms:W3CDTF">2019-08-30T16:40:06Z</dcterms:modified>
</cp:coreProperties>
</file>